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1"/>
  </p:sldMasterIdLst>
  <p:sldIdLst>
    <p:sldId id="265" r:id="rId2"/>
    <p:sldId id="258" r:id="rId3"/>
    <p:sldId id="259" r:id="rId4"/>
    <p:sldId id="260" r:id="rId5"/>
    <p:sldId id="261" r:id="rId6"/>
    <p:sldId id="262" r:id="rId7"/>
    <p:sldId id="266" r:id="rId8"/>
    <p:sldId id="263" r:id="rId9"/>
    <p:sldId id="264" r:id="rId10"/>
    <p:sldId id="267" r:id="rId11"/>
    <p:sldId id="268" r:id="rId12"/>
    <p:sldId id="269" r:id="rId13"/>
    <p:sldId id="270"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9" autoAdjust="0"/>
    <p:restoredTop sz="94660"/>
  </p:normalViewPr>
  <p:slideViewPr>
    <p:cSldViewPr snapToGrid="0">
      <p:cViewPr varScale="1">
        <p:scale>
          <a:sx n="75" d="100"/>
          <a:sy n="75" d="100"/>
        </p:scale>
        <p:origin x="86"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12/4/2022</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6372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01524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8756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92437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3752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87988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282588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11741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995066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00405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B61BEF0D-F0BB-DE4B-95CE-6DB70DBA9567}" type="datetimeFigureOut">
              <a:rPr lang="en-US" smtClean="0"/>
              <a:pPr/>
              <a:t>12/4/2022</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469624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B61BEF0D-F0BB-DE4B-95CE-6DB70DBA9567}" type="datetimeFigureOut">
              <a:rPr lang="en-US" smtClean="0"/>
              <a:pPr/>
              <a:t>12/4/2022</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57F1E4F-1CFF-5643-939E-217C01CDF56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608286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A0C94E4-7B64-5E83-C41D-4B39478FB12B}"/>
              </a:ext>
            </a:extLst>
          </p:cNvPr>
          <p:cNvSpPr>
            <a:spLocks noGrp="1"/>
          </p:cNvSpPr>
          <p:nvPr>
            <p:ph idx="1"/>
          </p:nvPr>
        </p:nvSpPr>
        <p:spPr>
          <a:xfrm>
            <a:off x="717933" y="1898774"/>
            <a:ext cx="9603275" cy="3450613"/>
          </a:xfrm>
        </p:spPr>
        <p:txBody>
          <a:bodyPr>
            <a:normAutofit fontScale="92500" lnSpcReduction="20000"/>
          </a:bodyPr>
          <a:lstStyle/>
          <a:p>
            <a:pPr marL="0" marR="0" algn="ctr">
              <a:spcBef>
                <a:spcPts val="0"/>
              </a:spcBef>
              <a:spcAft>
                <a:spcPts val="300"/>
              </a:spcAft>
            </a:pPr>
            <a:r>
              <a:rPr lang="en-US" sz="1800" b="1" dirty="0">
                <a:solidFill>
                  <a:srgbClr val="000000"/>
                </a:solidFill>
                <a:effectLst/>
                <a:latin typeface="Times New Roman" panose="02020603050405020304" pitchFamily="18" charset="0"/>
                <a:ea typeface="Calibri" panose="020F0502020204030204" pitchFamily="34" charset="0"/>
              </a:rPr>
              <a:t>FINAL PROJECT</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300"/>
              </a:spcAft>
            </a:pPr>
            <a:r>
              <a:rPr lang="en-US" sz="1800" b="1" dirty="0">
                <a:solidFill>
                  <a:srgbClr val="000000"/>
                </a:solidFill>
                <a:effectLst/>
                <a:latin typeface="Times New Roman" panose="02020603050405020304" pitchFamily="18" charset="0"/>
                <a:ea typeface="Calibri" panose="020F0502020204030204" pitchFamily="34" charset="0"/>
              </a:rPr>
              <a:t>NUTRITION TRACKING DATABASE</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300"/>
              </a:spcAft>
            </a:pPr>
            <a:r>
              <a:rPr lang="en-US" sz="1800" b="1" dirty="0">
                <a:solidFill>
                  <a:srgbClr val="000000"/>
                </a:solidFill>
                <a:effectLst/>
                <a:latin typeface="Times New Roman" panose="02020603050405020304" pitchFamily="18" charset="0"/>
                <a:ea typeface="Calibri" panose="020F0502020204030204" pitchFamily="34" charset="0"/>
              </a:rPr>
              <a:t>DATABASE MANAGEMENT CSCI 3423</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300"/>
              </a:spcAft>
            </a:pPr>
            <a:r>
              <a:rPr lang="en-US" sz="1800" b="1" dirty="0">
                <a:solidFill>
                  <a:srgbClr val="000000"/>
                </a:solidFill>
                <a:effectLst/>
                <a:latin typeface="Times New Roman" panose="02020603050405020304" pitchFamily="18" charset="0"/>
                <a:ea typeface="Calibri" panose="020F0502020204030204" pitchFamily="34" charset="0"/>
              </a:rPr>
              <a:t>Dr. Darwish</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300"/>
              </a:spcAft>
            </a:pPr>
            <a:r>
              <a:rPr lang="en-US" sz="1800" b="1" dirty="0">
                <a:effectLst/>
                <a:latin typeface="Times New Roman" panose="02020603050405020304" pitchFamily="18" charset="0"/>
                <a:ea typeface="Calibri" panose="020F0502020204030204" pitchFamily="34" charset="0"/>
              </a:rPr>
              <a:t> </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300"/>
              </a:spcAft>
            </a:pPr>
            <a:r>
              <a:rPr lang="en-US" sz="1800" b="1" dirty="0">
                <a:effectLst/>
                <a:latin typeface="Times New Roman" panose="02020603050405020304" pitchFamily="18" charset="0"/>
                <a:ea typeface="Calibri" panose="020F0502020204030204" pitchFamily="34" charset="0"/>
              </a:rPr>
              <a:t> </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300"/>
              </a:spcAft>
            </a:pPr>
            <a:r>
              <a:rPr lang="en-US" sz="1800" b="1" dirty="0">
                <a:effectLst/>
                <a:latin typeface="Times New Roman" panose="02020603050405020304" pitchFamily="18" charset="0"/>
                <a:ea typeface="Calibri" panose="020F0502020204030204" pitchFamily="34" charset="0"/>
              </a:rPr>
              <a:t> </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300"/>
              </a:spcAft>
            </a:pPr>
            <a:r>
              <a:rPr lang="en-US" sz="1800" b="1" dirty="0">
                <a:effectLst/>
                <a:latin typeface="Times New Roman" panose="02020603050405020304" pitchFamily="18" charset="0"/>
                <a:ea typeface="Calibri" panose="020F0502020204030204" pitchFamily="34" charset="0"/>
              </a:rPr>
              <a:t> </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300"/>
              </a:spcAft>
            </a:pPr>
            <a:r>
              <a:rPr lang="en-US" sz="1800" b="1" dirty="0">
                <a:solidFill>
                  <a:srgbClr val="000000"/>
                </a:solidFill>
                <a:effectLst/>
                <a:latin typeface="Times New Roman" panose="02020603050405020304" pitchFamily="18" charset="0"/>
                <a:ea typeface="Calibri" panose="020F0502020204030204" pitchFamily="34" charset="0"/>
              </a:rPr>
              <a:t>Student Name: Saphalta </a:t>
            </a:r>
            <a:r>
              <a:rPr lang="en-US" sz="1800" b="1" dirty="0" err="1">
                <a:solidFill>
                  <a:srgbClr val="000000"/>
                </a:solidFill>
                <a:effectLst/>
                <a:latin typeface="Times New Roman" panose="02020603050405020304" pitchFamily="18" charset="0"/>
                <a:ea typeface="Calibri" panose="020F0502020204030204" pitchFamily="34" charset="0"/>
              </a:rPr>
              <a:t>Kumal</a:t>
            </a:r>
            <a:endParaRPr lang="en-US" sz="1800" dirty="0">
              <a:effectLst/>
              <a:latin typeface="Times New Roman" panose="02020603050405020304" pitchFamily="18" charset="0"/>
              <a:ea typeface="Times New Roman" panose="02020603050405020304" pitchFamily="18" charset="0"/>
            </a:endParaRPr>
          </a:p>
          <a:p>
            <a:pPr marL="0" marR="0" algn="ctr">
              <a:spcBef>
                <a:spcPts val="0"/>
              </a:spcBef>
              <a:spcAft>
                <a:spcPts val="300"/>
              </a:spcAft>
            </a:pPr>
            <a:r>
              <a:rPr lang="en-US" sz="1800" b="1" dirty="0">
                <a:solidFill>
                  <a:srgbClr val="000000"/>
                </a:solidFill>
                <a:effectLst/>
                <a:latin typeface="Times New Roman" panose="02020603050405020304" pitchFamily="18" charset="0"/>
                <a:ea typeface="Calibri" panose="020F0502020204030204" pitchFamily="34" charset="0"/>
              </a:rPr>
              <a:t>    	</a:t>
            </a:r>
            <a:r>
              <a:rPr lang="en-US" sz="1800" b="1" dirty="0">
                <a:solidFill>
                  <a:srgbClr val="000000"/>
                </a:solidFill>
                <a:latin typeface="Times New Roman" panose="02020603050405020304" pitchFamily="18" charset="0"/>
                <a:ea typeface="Calibri" panose="020F0502020204030204" pitchFamily="34" charset="0"/>
              </a:rPr>
              <a:t>                </a:t>
            </a:r>
            <a:r>
              <a:rPr lang="en-US" sz="1800" b="1" dirty="0">
                <a:solidFill>
                  <a:srgbClr val="000000"/>
                </a:solidFill>
                <a:effectLst/>
                <a:latin typeface="Times New Roman" panose="02020603050405020304" pitchFamily="18" charset="0"/>
                <a:ea typeface="Calibri" panose="020F0502020204030204" pitchFamily="34" charset="0"/>
              </a:rPr>
              <a:t>Monika Shrestha</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3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48500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1BE62C-49F0-7763-E5BD-001F7B1E1473}"/>
              </a:ext>
            </a:extLst>
          </p:cNvPr>
          <p:cNvSpPr txBox="1"/>
          <p:nvPr/>
        </p:nvSpPr>
        <p:spPr>
          <a:xfrm>
            <a:off x="797378" y="126663"/>
            <a:ext cx="10262507" cy="1054135"/>
          </a:xfrm>
          <a:prstGeom prst="rect">
            <a:avLst/>
          </a:prstGeom>
          <a:noFill/>
        </p:spPr>
        <p:txBody>
          <a:bodyPr wrap="square">
            <a:spAutoFit/>
          </a:bodyPr>
          <a:lstStyle/>
          <a:p>
            <a:pPr marL="342900" marR="0" lvl="0" indent="-342900">
              <a:spcBef>
                <a:spcPts val="0"/>
              </a:spcBef>
              <a:spcAft>
                <a:spcPts val="300"/>
              </a:spcAft>
              <a:buFont typeface="Wingdings" panose="05000000000000000000" pitchFamily="2" charset="2"/>
              <a:buChar char=""/>
            </a:pPr>
            <a:r>
              <a:rPr lang="en-US" sz="2400" b="1" dirty="0">
                <a:solidFill>
                  <a:srgbClr val="000000"/>
                </a:solidFill>
                <a:effectLst/>
                <a:latin typeface="Times New Roman" panose="02020603050405020304" pitchFamily="18" charset="0"/>
                <a:ea typeface="Times New Roman" panose="02020603050405020304" pitchFamily="18" charset="0"/>
              </a:rPr>
              <a:t>query that uses join ( </a:t>
            </a:r>
            <a:r>
              <a:rPr lang="en-US" sz="1800" b="1" dirty="0">
                <a:solidFill>
                  <a:srgbClr val="222222"/>
                </a:solidFill>
                <a:effectLst/>
                <a:latin typeface="Calibri" panose="020F0502020204030204" pitchFamily="34" charset="0"/>
                <a:ea typeface="Times New Roman" panose="02020603050405020304" pitchFamily="18" charset="0"/>
              </a:rPr>
              <a:t>left join ):</a:t>
            </a:r>
            <a:endParaRPr lang="en-US" sz="2000" dirty="0">
              <a:effectLst/>
              <a:latin typeface="Times New Roman" panose="02020603050405020304" pitchFamily="18" charset="0"/>
              <a:ea typeface="Times New Roman" panose="02020603050405020304" pitchFamily="18" charset="0"/>
            </a:endParaRPr>
          </a:p>
          <a:p>
            <a:r>
              <a:rPr lang="en-US" sz="1800" dirty="0">
                <a:solidFill>
                  <a:srgbClr val="222222"/>
                </a:solidFill>
                <a:effectLst/>
                <a:latin typeface="Calibri" panose="020F0502020204030204" pitchFamily="34" charset="0"/>
                <a:ea typeface="Calibri" panose="020F0502020204030204" pitchFamily="34" charset="0"/>
              </a:rPr>
              <a:t>The left join provides both the related data out from the right table and every data from the left table. IN the below given query the consumer id, food name and </a:t>
            </a:r>
            <a:r>
              <a:rPr lang="en-US" sz="1800" dirty="0" err="1">
                <a:solidFill>
                  <a:srgbClr val="222222"/>
                </a:solidFill>
                <a:effectLst/>
                <a:latin typeface="Calibri" panose="020F0502020204030204" pitchFamily="34" charset="0"/>
                <a:ea typeface="Calibri" panose="020F0502020204030204" pitchFamily="34" charset="0"/>
              </a:rPr>
              <a:t>caloriesintake</a:t>
            </a:r>
            <a:r>
              <a:rPr lang="en-US" sz="1800" dirty="0">
                <a:solidFill>
                  <a:srgbClr val="222222"/>
                </a:solidFill>
                <a:effectLst/>
                <a:latin typeface="Calibri" panose="020F0502020204030204" pitchFamily="34" charset="0"/>
                <a:ea typeface="Calibri" panose="020F0502020204030204" pitchFamily="34" charset="0"/>
              </a:rPr>
              <a:t> from all  consumers are displayed</a:t>
            </a:r>
            <a:endParaRPr lang="en-US" dirty="0"/>
          </a:p>
        </p:txBody>
      </p:sp>
      <p:pic>
        <p:nvPicPr>
          <p:cNvPr id="4" name="Picture 3" descr="Graphical user interface, text, application&#10;&#10;Description automatically generated">
            <a:extLst>
              <a:ext uri="{FF2B5EF4-FFF2-40B4-BE49-F238E27FC236}">
                <a16:creationId xmlns:a16="http://schemas.microsoft.com/office/drawing/2014/main" id="{36E4CCC4-43B7-2897-998D-94F43D48FB12}"/>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79714" y="1698171"/>
            <a:ext cx="8240485" cy="3233058"/>
          </a:xfrm>
          <a:prstGeom prst="rect">
            <a:avLst/>
          </a:prstGeom>
          <a:noFill/>
          <a:ln>
            <a:noFill/>
          </a:ln>
        </p:spPr>
      </p:pic>
    </p:spTree>
    <p:extLst>
      <p:ext uri="{BB962C8B-B14F-4D97-AF65-F5344CB8AC3E}">
        <p14:creationId xmlns:p14="http://schemas.microsoft.com/office/powerpoint/2010/main" val="595943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FAD041-24BF-7638-53FA-4AE4BA5DBBE2}"/>
              </a:ext>
            </a:extLst>
          </p:cNvPr>
          <p:cNvSpPr txBox="1"/>
          <p:nvPr/>
        </p:nvSpPr>
        <p:spPr>
          <a:xfrm>
            <a:off x="185564" y="233450"/>
            <a:ext cx="11974285" cy="2597891"/>
          </a:xfrm>
          <a:prstGeom prst="rect">
            <a:avLst/>
          </a:prstGeom>
          <a:noFill/>
        </p:spPr>
        <p:txBody>
          <a:bodyPr wrap="square">
            <a:spAutoFit/>
          </a:bodyPr>
          <a:lstStyle/>
          <a:p>
            <a:pPr marL="342900" marR="0" lvl="0" indent="-342900">
              <a:spcBef>
                <a:spcPts val="0"/>
              </a:spcBef>
              <a:spcAft>
                <a:spcPts val="300"/>
              </a:spcAft>
              <a:buFont typeface="Wingdings" panose="05000000000000000000" pitchFamily="2" charset="2"/>
              <a:buChar char=""/>
            </a:pPr>
            <a:r>
              <a:rPr lang="en-US" sz="2400" b="1" dirty="0">
                <a:solidFill>
                  <a:srgbClr val="000000"/>
                </a:solidFill>
                <a:effectLst/>
                <a:latin typeface="Times New Roman" panose="02020603050405020304" pitchFamily="18" charset="0"/>
                <a:ea typeface="Times New Roman" panose="02020603050405020304" pitchFamily="18" charset="0"/>
              </a:rPr>
              <a:t>1 view (query must use join):</a:t>
            </a:r>
            <a:endParaRPr lang="en-US" sz="2000" b="1" dirty="0">
              <a:latin typeface="Times New Roman" panose="02020603050405020304" pitchFamily="18" charset="0"/>
              <a:ea typeface="Times New Roman" panose="02020603050405020304" pitchFamily="18" charset="0"/>
            </a:endParaRPr>
          </a:p>
          <a:p>
            <a:pPr marL="342900" marR="0" lvl="0" indent="-342900">
              <a:spcBef>
                <a:spcPts val="0"/>
              </a:spcBef>
              <a:spcAft>
                <a:spcPts val="300"/>
              </a:spcAft>
              <a:buFont typeface="Wingdings" panose="05000000000000000000" pitchFamily="2" charset="2"/>
              <a:buChar char=""/>
            </a:pPr>
            <a:r>
              <a:rPr lang="en-US" sz="1200" dirty="0">
                <a:solidFill>
                  <a:srgbClr val="222222"/>
                </a:solidFill>
                <a:effectLst/>
                <a:latin typeface="Calibri" panose="020F0502020204030204" pitchFamily="34" charset="0"/>
                <a:ea typeface="Times New Roman" panose="02020603050405020304" pitchFamily="18" charset="0"/>
              </a:rPr>
              <a:t>We use View to have a query with a join condition. The below given query shows what exercises are done by the consumer, what food they ate, and when they ate </a:t>
            </a:r>
            <a:r>
              <a:rPr lang="en-US" sz="1200" dirty="0" err="1">
                <a:solidFill>
                  <a:srgbClr val="222222"/>
                </a:solidFill>
                <a:effectLst/>
                <a:latin typeface="Calibri" panose="020F0502020204030204" pitchFamily="34" charset="0"/>
                <a:ea typeface="Times New Roman" panose="02020603050405020304" pitchFamily="18" charset="0"/>
              </a:rPr>
              <a:t>eg</a:t>
            </a:r>
            <a:r>
              <a:rPr lang="en-US" sz="1200" dirty="0">
                <a:solidFill>
                  <a:srgbClr val="222222"/>
                </a:solidFill>
                <a:effectLst/>
                <a:latin typeface="Calibri" panose="020F0502020204030204" pitchFamily="34" charset="0"/>
                <a:ea typeface="Times New Roman" panose="02020603050405020304" pitchFamily="18" charset="0"/>
              </a:rPr>
              <a:t>: did they ate during breakfast, lunch or dinner.</a:t>
            </a:r>
            <a:endParaRPr lang="en-US" sz="1200" dirty="0">
              <a:effectLst/>
              <a:latin typeface="Times New Roman" panose="02020603050405020304" pitchFamily="18" charset="0"/>
              <a:ea typeface="Times New Roman" panose="02020603050405020304" pitchFamily="18" charset="0"/>
            </a:endParaRPr>
          </a:p>
          <a:p>
            <a:pPr marL="0" marR="0">
              <a:spcBef>
                <a:spcPts val="0"/>
              </a:spcBef>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CREATE VIEW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caloriesburneddetails</a:t>
            </a:r>
            <a:r>
              <a:rPr lang="en-US" sz="1200" dirty="0">
                <a:effectLst/>
                <a:latin typeface="Calibri" panose="020F0502020204030204" pitchFamily="34" charset="0"/>
                <a:ea typeface="Calibri" panose="020F0502020204030204" pitchFamily="34" charset="0"/>
                <a:cs typeface="Times New Roman" panose="02020603050405020304" pitchFamily="18" charset="0"/>
              </a:rPr>
              <a:t>` AS</a:t>
            </a:r>
          </a:p>
          <a:p>
            <a:pPr marL="0" marR="0">
              <a:spcBef>
                <a:spcPts val="0"/>
              </a:spcBef>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CREATE VIEW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caloriesburneddetails</a:t>
            </a:r>
            <a:r>
              <a:rPr lang="en-US" sz="1200" dirty="0">
                <a:effectLst/>
                <a:latin typeface="Calibri" panose="020F0502020204030204" pitchFamily="34" charset="0"/>
                <a:ea typeface="Calibri" panose="020F0502020204030204" pitchFamily="34" charset="0"/>
                <a:cs typeface="Times New Roman" panose="02020603050405020304" pitchFamily="18" charset="0"/>
              </a:rPr>
              <a:t>` AS</a:t>
            </a:r>
          </a:p>
          <a:p>
            <a:pPr marL="0" marR="0">
              <a:spcBef>
                <a:spcPts val="0"/>
              </a:spcBef>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Select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caloriesburned.exercise</a:t>
            </a: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foodname</a:t>
            </a:r>
            <a:r>
              <a:rPr lang="en-US" sz="12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foodplan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From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caloriesburned</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left join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nutritionchart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80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on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caloriesburned.exercise</a:t>
            </a:r>
            <a:r>
              <a:rPr lang="en-US" sz="1200" dirty="0">
                <a:effectLst/>
                <a:latin typeface="Calibri" panose="020F0502020204030204" pitchFamily="34" charset="0"/>
                <a:ea typeface="Calibri" panose="020F0502020204030204" pitchFamily="34" charset="0"/>
                <a:cs typeface="Times New Roman" panose="02020603050405020304" pitchFamily="18" charset="0"/>
              </a:rPr>
              <a:t> =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caloriesburned.exercise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descr="Graphical user interface, text, application, email&#10;&#10;Description automatically generated">
            <a:extLst>
              <a:ext uri="{FF2B5EF4-FFF2-40B4-BE49-F238E27FC236}">
                <a16:creationId xmlns:a16="http://schemas.microsoft.com/office/drawing/2014/main" id="{F19F5F9C-4CC8-653E-6CC5-8378137DD89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5564" y="2978297"/>
            <a:ext cx="5660538" cy="2752652"/>
          </a:xfrm>
          <a:prstGeom prst="rect">
            <a:avLst/>
          </a:prstGeom>
          <a:noFill/>
          <a:ln>
            <a:noFill/>
          </a:ln>
        </p:spPr>
      </p:pic>
      <p:pic>
        <p:nvPicPr>
          <p:cNvPr id="5" name="Picture 4" descr="Graphical user interface, text, application, email&#10;&#10;Description automatically generated">
            <a:extLst>
              <a:ext uri="{FF2B5EF4-FFF2-40B4-BE49-F238E27FC236}">
                <a16:creationId xmlns:a16="http://schemas.microsoft.com/office/drawing/2014/main" id="{7D60B466-EBA5-0DE4-CCEE-FCFF4C96846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31175" y="2636875"/>
            <a:ext cx="5471973" cy="3032066"/>
          </a:xfrm>
          <a:prstGeom prst="rect">
            <a:avLst/>
          </a:prstGeom>
          <a:noFill/>
          <a:ln>
            <a:noFill/>
          </a:ln>
        </p:spPr>
      </p:pic>
    </p:spTree>
    <p:extLst>
      <p:ext uri="{BB962C8B-B14F-4D97-AF65-F5344CB8AC3E}">
        <p14:creationId xmlns:p14="http://schemas.microsoft.com/office/powerpoint/2010/main" val="1548198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C00A6B-46FA-CE17-A1EE-33801C11A526}"/>
              </a:ext>
            </a:extLst>
          </p:cNvPr>
          <p:cNvSpPr txBox="1"/>
          <p:nvPr/>
        </p:nvSpPr>
        <p:spPr>
          <a:xfrm>
            <a:off x="155121" y="0"/>
            <a:ext cx="11753849" cy="961802"/>
          </a:xfrm>
          <a:prstGeom prst="rect">
            <a:avLst/>
          </a:prstGeom>
          <a:noFill/>
        </p:spPr>
        <p:txBody>
          <a:bodyPr wrap="square">
            <a:spAutoFit/>
          </a:bodyPr>
          <a:lstStyle/>
          <a:p>
            <a:pPr marL="342900" marR="0" lvl="0" indent="-342900">
              <a:spcBef>
                <a:spcPts val="0"/>
              </a:spcBef>
              <a:spcAft>
                <a:spcPts val="300"/>
              </a:spcAft>
              <a:buFont typeface="Symbol" panose="05050102010706020507" pitchFamily="18" charset="2"/>
              <a:buChar char=""/>
            </a:pPr>
            <a: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 query that uses union</a:t>
            </a:r>
            <a:endParaRPr lang="en-US" sz="2000" dirty="0">
              <a:effectLst/>
              <a:latin typeface="Times New Roman" panose="02020603050405020304" pitchFamily="18" charset="0"/>
              <a:ea typeface="Times New Roman" panose="02020603050405020304" pitchFamily="18" charset="0"/>
            </a:endParaRPr>
          </a:p>
          <a:p>
            <a:pPr marL="342900" marR="0">
              <a:spcBef>
                <a:spcPts val="0"/>
              </a:spcBef>
              <a:spcAft>
                <a:spcPts val="300"/>
              </a:spcAft>
            </a:pP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This query has combined two tables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nutritionchart</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and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consumerdiet</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using union. But there is criteria to pull just the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foodname</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 ‘Rice’ from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nutritionchart</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and from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consumerdiet</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just display the result which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calorieintake</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is less than 800. </a:t>
            </a:r>
            <a:endParaRPr lang="en-US" sz="2000" dirty="0">
              <a:effectLst/>
              <a:latin typeface="Times New Roman" panose="02020603050405020304" pitchFamily="18" charset="0"/>
              <a:ea typeface="Times New Roman" panose="02020603050405020304" pitchFamily="18" charset="0"/>
            </a:endParaRPr>
          </a:p>
        </p:txBody>
      </p:sp>
      <p:pic>
        <p:nvPicPr>
          <p:cNvPr id="4" name="Picture 3">
            <a:extLst>
              <a:ext uri="{FF2B5EF4-FFF2-40B4-BE49-F238E27FC236}">
                <a16:creationId xmlns:a16="http://schemas.microsoft.com/office/drawing/2014/main" id="{8BF9F660-715A-294D-47F9-536D483C33F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43000" y="1186544"/>
            <a:ext cx="8806543" cy="3912824"/>
          </a:xfrm>
          <a:prstGeom prst="rect">
            <a:avLst/>
          </a:prstGeom>
          <a:noFill/>
          <a:ln>
            <a:noFill/>
          </a:ln>
        </p:spPr>
      </p:pic>
    </p:spTree>
    <p:extLst>
      <p:ext uri="{BB962C8B-B14F-4D97-AF65-F5344CB8AC3E}">
        <p14:creationId xmlns:p14="http://schemas.microsoft.com/office/powerpoint/2010/main" val="1439356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75A2CC-5975-1F53-ADF3-825F9F87D0D5}"/>
              </a:ext>
            </a:extLst>
          </p:cNvPr>
          <p:cNvSpPr txBox="1"/>
          <p:nvPr/>
        </p:nvSpPr>
        <p:spPr>
          <a:xfrm>
            <a:off x="1" y="0"/>
            <a:ext cx="12192000" cy="1862048"/>
          </a:xfrm>
          <a:prstGeom prst="rect">
            <a:avLst/>
          </a:prstGeom>
          <a:noFill/>
        </p:spPr>
        <p:txBody>
          <a:bodyPr wrap="square">
            <a:spAutoFit/>
          </a:bodyPr>
          <a:lstStyle/>
          <a:p>
            <a:pPr marL="342900" marR="0" lvl="0" indent="-342900">
              <a:spcBef>
                <a:spcPts val="0"/>
              </a:spcBef>
              <a:spcAft>
                <a:spcPts val="300"/>
              </a:spcAft>
              <a:buFont typeface="Symbol" panose="05050102010706020507" pitchFamily="18" charset="2"/>
              <a:buChar char=""/>
            </a:pPr>
            <a: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 custom stored function</a:t>
            </a:r>
            <a:endParaRPr lang="en-US" sz="2000" dirty="0">
              <a:effectLst/>
              <a:latin typeface="Times New Roman" panose="02020603050405020304" pitchFamily="18" charset="0"/>
              <a:ea typeface="Times New Roman" panose="02020603050405020304" pitchFamily="18" charset="0"/>
            </a:endParaRPr>
          </a:p>
          <a:p>
            <a:pPr marL="342900">
              <a:spcAft>
                <a:spcPts val="300"/>
              </a:spcAft>
            </a:pP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Here the function is created first with the criteria about the weight in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consumerdetails</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This query displays the name, weight and it calls the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weight_cal</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from the stored function. It calculates the criteria where if </a:t>
            </a:r>
            <a:r>
              <a:rPr lang="en-US" dirty="0">
                <a:solidFill>
                  <a:srgbClr val="000000"/>
                </a:solidFill>
                <a:latin typeface="Calibri" panose="020F0502020204030204" pitchFamily="34" charset="0"/>
                <a:ea typeface="Calibri" panose="020F0502020204030204" pitchFamily="34" charset="0"/>
                <a:cs typeface="Times New Roman" panose="02020603050405020304" pitchFamily="18" charset="0"/>
              </a:rPr>
              <a:t>the </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weight is in between 120 and 140 then the client is weak, if </a:t>
            </a:r>
            <a:r>
              <a:rPr lang="en-US" dirty="0">
                <a:solidFill>
                  <a:srgbClr val="000000"/>
                </a:solidFill>
                <a:latin typeface="Calibri" panose="020F0502020204030204" pitchFamily="34" charset="0"/>
                <a:ea typeface="Calibri" panose="020F0502020204030204" pitchFamily="34" charset="0"/>
                <a:cs typeface="Times New Roman" panose="02020603050405020304" pitchFamily="18" charset="0"/>
              </a:rPr>
              <a:t>the </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weight is in between 140 to 160 then they are fit and fine and </a:t>
            </a:r>
            <a:r>
              <a:rPr lang="en-US" dirty="0">
                <a:solidFill>
                  <a:srgbClr val="000000"/>
                </a:solidFill>
                <a:latin typeface="Calibri" panose="020F0502020204030204" pitchFamily="34" charset="0"/>
                <a:ea typeface="Calibri" panose="020F0502020204030204" pitchFamily="34" charset="0"/>
                <a:cs typeface="Times New Roman" panose="02020603050405020304" pitchFamily="18" charset="0"/>
              </a:rPr>
              <a:t>the </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weight over 160 are overweight. </a:t>
            </a:r>
            <a:endParaRPr lang="en-US" sz="1800" dirty="0">
              <a:effectLst/>
              <a:latin typeface="Times New Roman" panose="02020603050405020304" pitchFamily="18" charset="0"/>
              <a:ea typeface="Times New Roman" panose="02020603050405020304" pitchFamily="18" charset="0"/>
            </a:endParaRPr>
          </a:p>
          <a:p>
            <a:pPr marL="342900" marR="0">
              <a:spcBef>
                <a:spcPts val="0"/>
              </a:spcBef>
              <a:spcAft>
                <a:spcPts val="300"/>
              </a:spcAft>
            </a:pPr>
            <a:endParaRPr lang="en-US" sz="2000" dirty="0">
              <a:effectLst/>
              <a:latin typeface="Times New Roman" panose="02020603050405020304" pitchFamily="18" charset="0"/>
              <a:ea typeface="Times New Roman" panose="02020603050405020304" pitchFamily="18" charset="0"/>
            </a:endParaRPr>
          </a:p>
        </p:txBody>
      </p:sp>
      <p:pic>
        <p:nvPicPr>
          <p:cNvPr id="4" name="Picture 3">
            <a:extLst>
              <a:ext uri="{FF2B5EF4-FFF2-40B4-BE49-F238E27FC236}">
                <a16:creationId xmlns:a16="http://schemas.microsoft.com/office/drawing/2014/main" id="{CD571A2B-E2B0-6420-0093-7B5526C6FE0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3287" y="1813649"/>
            <a:ext cx="6117770" cy="3848554"/>
          </a:xfrm>
          <a:prstGeom prst="rect">
            <a:avLst/>
          </a:prstGeom>
          <a:noFill/>
          <a:ln>
            <a:noFill/>
          </a:ln>
        </p:spPr>
      </p:pic>
      <p:pic>
        <p:nvPicPr>
          <p:cNvPr id="5" name="Picture 4">
            <a:extLst>
              <a:ext uri="{FF2B5EF4-FFF2-40B4-BE49-F238E27FC236}">
                <a16:creationId xmlns:a16="http://schemas.microsoft.com/office/drawing/2014/main" id="{F3C22685-F02B-40CE-A8D5-EE2F05F7BB89}"/>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09657" y="1813649"/>
            <a:ext cx="5519056" cy="3944894"/>
          </a:xfrm>
          <a:prstGeom prst="rect">
            <a:avLst/>
          </a:prstGeom>
          <a:noFill/>
          <a:ln>
            <a:noFill/>
          </a:ln>
        </p:spPr>
      </p:pic>
    </p:spTree>
    <p:extLst>
      <p:ext uri="{BB962C8B-B14F-4D97-AF65-F5344CB8AC3E}">
        <p14:creationId xmlns:p14="http://schemas.microsoft.com/office/powerpoint/2010/main" val="14947509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77AB2F-ABE7-8270-8E7E-63C6CD6F4532}"/>
              </a:ext>
            </a:extLst>
          </p:cNvPr>
          <p:cNvSpPr txBox="1"/>
          <p:nvPr/>
        </p:nvSpPr>
        <p:spPr>
          <a:xfrm>
            <a:off x="274865" y="0"/>
            <a:ext cx="11808278" cy="1092607"/>
          </a:xfrm>
          <a:prstGeom prst="rect">
            <a:avLst/>
          </a:prstGeom>
          <a:noFill/>
        </p:spPr>
        <p:txBody>
          <a:bodyPr wrap="square">
            <a:spAutoFit/>
          </a:bodyPr>
          <a:lstStyle/>
          <a:p>
            <a:pPr marL="342900" marR="0" lvl="0" indent="-342900">
              <a:spcBef>
                <a:spcPts val="0"/>
              </a:spcBef>
              <a:spcAft>
                <a:spcPts val="300"/>
              </a:spcAft>
              <a:buFont typeface="Wingdings" panose="05000000000000000000" pitchFamily="2" charset="2"/>
              <a:buChar char=""/>
            </a:pPr>
            <a:r>
              <a:rPr lang="en-US" sz="2400" b="1" dirty="0">
                <a:solidFill>
                  <a:srgbClr val="000000"/>
                </a:solidFill>
                <a:effectLst/>
                <a:latin typeface="Times New Roman" panose="02020603050405020304" pitchFamily="18" charset="0"/>
                <a:ea typeface="Times New Roman" panose="02020603050405020304" pitchFamily="18" charset="0"/>
              </a:rPr>
              <a:t>1 custom stored procedure:</a:t>
            </a:r>
            <a:endParaRPr lang="en-US" sz="2000" dirty="0">
              <a:effectLst/>
              <a:latin typeface="Times New Roman" panose="02020603050405020304" pitchFamily="18" charset="0"/>
              <a:ea typeface="Times New Roman" panose="02020603050405020304" pitchFamily="18" charset="0"/>
            </a:endParaRPr>
          </a:p>
          <a:p>
            <a:pPr marL="457200" marR="0">
              <a:spcBef>
                <a:spcPts val="0"/>
              </a:spcBef>
              <a:spcAft>
                <a:spcPts val="300"/>
              </a:spcAft>
            </a:pPr>
            <a:r>
              <a:rPr lang="en-US" sz="1800" dirty="0">
                <a:solidFill>
                  <a:srgbClr val="222222"/>
                </a:solidFill>
                <a:effectLst/>
                <a:latin typeface="Calibri" panose="020F0502020204030204" pitchFamily="34" charset="0"/>
                <a:ea typeface="Times New Roman" panose="02020603050405020304" pitchFamily="18" charset="0"/>
              </a:rPr>
              <a:t>A prepared SQL code called a stored procedure is a code that can be saved and used repeatedly.</a:t>
            </a:r>
            <a:endParaRPr lang="en-US" sz="2000" dirty="0">
              <a:effectLst/>
              <a:latin typeface="Times New Roman" panose="02020603050405020304" pitchFamily="18" charset="0"/>
              <a:ea typeface="Times New Roman" panose="02020603050405020304" pitchFamily="18" charset="0"/>
            </a:endParaRPr>
          </a:p>
          <a:p>
            <a:pPr marL="457200" marR="0">
              <a:spcBef>
                <a:spcPts val="0"/>
              </a:spcBef>
              <a:spcAft>
                <a:spcPts val="300"/>
              </a:spcAft>
            </a:pPr>
            <a:r>
              <a:rPr lang="en-US" sz="1800" dirty="0">
                <a:solidFill>
                  <a:srgbClr val="222222"/>
                </a:solidFill>
                <a:effectLst/>
                <a:latin typeface="Calibri" panose="020F0502020204030204" pitchFamily="34" charset="0"/>
                <a:ea typeface="Times New Roman" panose="02020603050405020304" pitchFamily="18" charset="0"/>
              </a:rPr>
              <a:t>The below shown query shows the  </a:t>
            </a:r>
            <a:r>
              <a:rPr lang="en-US" sz="1800" dirty="0" err="1">
                <a:solidFill>
                  <a:srgbClr val="222222"/>
                </a:solidFill>
                <a:effectLst/>
                <a:latin typeface="Calibri" panose="020F0502020204030204" pitchFamily="34" charset="0"/>
                <a:ea typeface="Times New Roman" panose="02020603050405020304" pitchFamily="18" charset="0"/>
              </a:rPr>
              <a:t>consumerid</a:t>
            </a:r>
            <a:r>
              <a:rPr lang="en-US" sz="1800" dirty="0">
                <a:solidFill>
                  <a:srgbClr val="222222"/>
                </a:solidFill>
                <a:effectLst/>
                <a:latin typeface="Calibri" panose="020F0502020204030204" pitchFamily="34" charset="0"/>
                <a:ea typeface="Times New Roman" panose="02020603050405020304" pitchFamily="18" charset="0"/>
              </a:rPr>
              <a:t>, name, height, weight of the consumers who are healthy.</a:t>
            </a:r>
            <a:endParaRPr lang="en-US" sz="2000" dirty="0">
              <a:effectLst/>
              <a:latin typeface="Times New Roman" panose="02020603050405020304" pitchFamily="18" charset="0"/>
              <a:ea typeface="Times New Roman" panose="02020603050405020304" pitchFamily="18" charset="0"/>
            </a:endParaRPr>
          </a:p>
        </p:txBody>
      </p:sp>
      <p:pic>
        <p:nvPicPr>
          <p:cNvPr id="4" name="Picture 3" descr="Graphical user interface, text, application&#10;&#10;Description automatically generated">
            <a:extLst>
              <a:ext uri="{FF2B5EF4-FFF2-40B4-BE49-F238E27FC236}">
                <a16:creationId xmlns:a16="http://schemas.microsoft.com/office/drawing/2014/main" id="{21D6F380-FB71-5BAF-B945-9A7383D160F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4865" y="1478732"/>
            <a:ext cx="4993821" cy="3561353"/>
          </a:xfrm>
          <a:prstGeom prst="rect">
            <a:avLst/>
          </a:prstGeom>
          <a:noFill/>
          <a:ln>
            <a:noFill/>
          </a:ln>
        </p:spPr>
      </p:pic>
      <p:pic>
        <p:nvPicPr>
          <p:cNvPr id="5" name="Picture 4" descr="Graphical user interface, text, application&#10;&#10;Description automatically generated">
            <a:extLst>
              <a:ext uri="{FF2B5EF4-FFF2-40B4-BE49-F238E27FC236}">
                <a16:creationId xmlns:a16="http://schemas.microsoft.com/office/drawing/2014/main" id="{874A4A88-7438-8827-AF4F-31851E81038C}"/>
              </a:ext>
            </a:extLst>
          </p:cNvPr>
          <p:cNvPicPr>
            <a:picLocks noChangeAspect="1"/>
          </p:cNvPicPr>
          <p:nvPr/>
        </p:nvPicPr>
        <p:blipFill>
          <a:blip r:embed="rId3"/>
          <a:stretch>
            <a:fillRect/>
          </a:stretch>
        </p:blipFill>
        <p:spPr>
          <a:xfrm>
            <a:off x="5921283" y="1478732"/>
            <a:ext cx="5791745" cy="3779068"/>
          </a:xfrm>
          <a:prstGeom prst="rect">
            <a:avLst/>
          </a:prstGeom>
        </p:spPr>
      </p:pic>
    </p:spTree>
    <p:extLst>
      <p:ext uri="{BB962C8B-B14F-4D97-AF65-F5344CB8AC3E}">
        <p14:creationId xmlns:p14="http://schemas.microsoft.com/office/powerpoint/2010/main" val="2063876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07D7F-1E30-671A-4E68-7C72FA45C4E5}"/>
              </a:ext>
            </a:extLst>
          </p:cNvPr>
          <p:cNvSpPr>
            <a:spLocks noGrp="1"/>
          </p:cNvSpPr>
          <p:nvPr>
            <p:ph type="title"/>
          </p:nvPr>
        </p:nvSpPr>
        <p:spPr/>
        <p:txBody>
          <a:bodyPr>
            <a:normAutofit fontScale="90000"/>
          </a:bodyPr>
          <a:lstStyle/>
          <a:p>
            <a:b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br>
            <a:b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br>
            <a: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1)Project Goal:</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DB75ABCB-0BDA-AF04-96C7-820F5A34A75A}"/>
              </a:ext>
            </a:extLst>
          </p:cNvPr>
          <p:cNvSpPr>
            <a:spLocks noGrp="1"/>
          </p:cNvSpPr>
          <p:nvPr>
            <p:ph idx="1"/>
          </p:nvPr>
        </p:nvSpPr>
        <p:spPr/>
        <p:txBody>
          <a:bodyPr/>
          <a:lstStyle/>
          <a:p>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main goal of the project Nutrition Tracking is to establish a system in place for the people who are wanting to consume low amount of calories and slimming down their bodies will be put on notice. This will help them to keep a record of their everyday routine, which will allow them to monitor their intense workouts and calculate </a:t>
            </a:r>
            <a:r>
              <a:rPr lang="en-US" sz="18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their calorie </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intake. Monitoring the data might motivate the consumer to establish realistic goals and give them boost of energy to complete additional exercises. Therefore, this system moreover provides a valid continuous procedure.</a:t>
            </a:r>
            <a:endParaRPr lang="en-US" sz="18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885639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73CF7-B1DD-486D-2D94-F58A3D8C94C1}"/>
              </a:ext>
            </a:extLst>
          </p:cNvPr>
          <p:cNvSpPr>
            <a:spLocks noGrp="1"/>
          </p:cNvSpPr>
          <p:nvPr>
            <p:ph type="title"/>
          </p:nvPr>
        </p:nvSpPr>
        <p:spPr/>
        <p:txBody>
          <a:bodyPr>
            <a:normAutofit fontScale="90000"/>
          </a:bodyPr>
          <a:lstStyle/>
          <a:p>
            <a:b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br>
            <a:b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br>
            <a:b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br>
            <a: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2)Database Description:</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B7D0E872-8138-3F01-2624-1D9C7A65829D}"/>
              </a:ext>
            </a:extLst>
          </p:cNvPr>
          <p:cNvSpPr>
            <a:spLocks noGrp="1"/>
          </p:cNvSpPr>
          <p:nvPr>
            <p:ph idx="1"/>
          </p:nvPr>
        </p:nvSpPr>
        <p:spPr/>
        <p:txBody>
          <a:bodyPr>
            <a:normAutofit lnSpcReduction="10000"/>
          </a:bodyPr>
          <a:lstStyle/>
          <a:p>
            <a:pPr marL="0" marR="0">
              <a:spcBef>
                <a:spcPts val="0"/>
              </a:spcBef>
              <a:spcAft>
                <a:spcPts val="300"/>
              </a:spcAft>
            </a:pP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information is collected from all the client such as their name, DOB, height, weight, health status and so on are recorded for the initial phase to start the tracking of their nutrition data. After all the analysis, one database is created to know what food they are eating, calorie intake per day, calories burned per day, what kind of exercise do they perform and so on to keep them in their track. This database is created to help the client to monitor the status of their diet plan so they can workout to get the maximum success rate to keep them healthy. If they are out of their track this database will help them know what they are doing wrong and what food they should eat and the quantity of food they should be taking. Analysis of these data will also motivate the client to do more exercise and make the new data and they will be competitive to themselves. </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3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4027514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071F9-B02E-A7FA-959D-5558FBC2D13A}"/>
              </a:ext>
            </a:extLst>
          </p:cNvPr>
          <p:cNvSpPr>
            <a:spLocks noGrp="1"/>
          </p:cNvSpPr>
          <p:nvPr>
            <p:ph type="title"/>
          </p:nvPr>
        </p:nvSpPr>
        <p:spPr/>
        <p:txBody>
          <a:bodyPr/>
          <a:lstStyle/>
          <a:p>
            <a: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3)ER diagram:</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24D5DB0B-A809-AF4F-BA02-9B12039FEC4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D05DDA7-40EF-C5B2-8ACA-27DB8DF2328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7971" y="2015732"/>
            <a:ext cx="6332161" cy="2784868"/>
          </a:xfrm>
          <a:prstGeom prst="rect">
            <a:avLst/>
          </a:prstGeom>
          <a:noFill/>
          <a:ln>
            <a:noFill/>
          </a:ln>
        </p:spPr>
      </p:pic>
      <p:pic>
        <p:nvPicPr>
          <p:cNvPr id="5" name="Picture 4" descr="A diagram of a flowchart&#10;&#10;Description automatically generated with low confidence">
            <a:extLst>
              <a:ext uri="{FF2B5EF4-FFF2-40B4-BE49-F238E27FC236}">
                <a16:creationId xmlns:a16="http://schemas.microsoft.com/office/drawing/2014/main" id="{8FB3BBF1-3DE7-09AE-5FE7-5A6455B65C96}"/>
              </a:ext>
            </a:extLst>
          </p:cNvPr>
          <p:cNvPicPr>
            <a:picLocks noChangeAspect="1"/>
          </p:cNvPicPr>
          <p:nvPr/>
        </p:nvPicPr>
        <p:blipFill>
          <a:blip r:embed="rId3"/>
          <a:stretch>
            <a:fillRect/>
          </a:stretch>
        </p:blipFill>
        <p:spPr>
          <a:xfrm>
            <a:off x="6966586" y="1935321"/>
            <a:ext cx="4474300" cy="2945690"/>
          </a:xfrm>
          <a:prstGeom prst="rect">
            <a:avLst/>
          </a:prstGeom>
        </p:spPr>
      </p:pic>
    </p:spTree>
    <p:extLst>
      <p:ext uri="{BB962C8B-B14F-4D97-AF65-F5344CB8AC3E}">
        <p14:creationId xmlns:p14="http://schemas.microsoft.com/office/powerpoint/2010/main" val="1495968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0FF1F-763D-EBDC-D053-EF99D1F5AC20}"/>
              </a:ext>
            </a:extLst>
          </p:cNvPr>
          <p:cNvSpPr>
            <a:spLocks noGrp="1"/>
          </p:cNvSpPr>
          <p:nvPr>
            <p:ph type="title"/>
          </p:nvPr>
        </p:nvSpPr>
        <p:spPr/>
        <p:txBody>
          <a:bodyPr>
            <a:normAutofit fontScale="90000"/>
          </a:bodyPr>
          <a:lstStyle/>
          <a:p>
            <a:pPr marL="342900" marR="0" lvl="0" indent="-342900">
              <a:spcBef>
                <a:spcPts val="0"/>
              </a:spcBef>
              <a:spcAft>
                <a:spcPts val="300"/>
              </a:spcAft>
            </a:pP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 </a:t>
            </a:r>
            <a: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trivial query. Simple select with ordering.</a:t>
            </a:r>
            <a:br>
              <a:rPr lang="en-US" sz="1800" dirty="0">
                <a:effectLst/>
                <a:latin typeface="Times New Roman" panose="02020603050405020304" pitchFamily="18" charset="0"/>
                <a:ea typeface="Times New Roman" panose="02020603050405020304" pitchFamily="18" charset="0"/>
              </a:rPr>
            </a:b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This query shows all the data under the consumer which is ordered by name which means as being a string value they are organized in alphabetical order. </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63C40592-C3E9-4EBD-9B04-451354953BB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FDE129B-E760-99D8-5D4B-1756AD408D4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26771" y="2015732"/>
            <a:ext cx="7892143" cy="3340735"/>
          </a:xfrm>
          <a:prstGeom prst="rect">
            <a:avLst/>
          </a:prstGeom>
          <a:noFill/>
          <a:ln>
            <a:noFill/>
          </a:ln>
        </p:spPr>
      </p:pic>
    </p:spTree>
    <p:extLst>
      <p:ext uri="{BB962C8B-B14F-4D97-AF65-F5344CB8AC3E}">
        <p14:creationId xmlns:p14="http://schemas.microsoft.com/office/powerpoint/2010/main" val="245673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9FA93-BF97-E06E-A87A-8FFDDA36288B}"/>
              </a:ext>
            </a:extLst>
          </p:cNvPr>
          <p:cNvSpPr>
            <a:spLocks noGrp="1"/>
          </p:cNvSpPr>
          <p:nvPr>
            <p:ph type="title"/>
          </p:nvPr>
        </p:nvSpPr>
        <p:spPr>
          <a:xfrm>
            <a:off x="1451579" y="446314"/>
            <a:ext cx="9603275" cy="1817915"/>
          </a:xfrm>
        </p:spPr>
        <p:txBody>
          <a:bodyPr>
            <a:normAutofit fontScale="90000"/>
          </a:bodyPr>
          <a:lstStyle/>
          <a:p>
            <a:pPr marL="0" marR="0">
              <a:spcBef>
                <a:spcPts val="0"/>
              </a:spcBef>
              <a:spcAft>
                <a:spcPts val="300"/>
              </a:spcAft>
            </a:pPr>
            <a:r>
              <a:rPr lang="en-US" sz="1800" b="1" dirty="0">
                <a:solidFill>
                  <a:srgbClr val="000000"/>
                </a:solidFill>
                <a:effectLst/>
                <a:latin typeface="Times New Roman" panose="02020603050405020304" pitchFamily="18" charset="0"/>
                <a:ea typeface="Times New Roman" panose="02020603050405020304" pitchFamily="18" charset="0"/>
              </a:rPr>
              <a:t>2 medium difficulty queries. Queries that use composite condition for selection, computations, </a:t>
            </a:r>
            <a:br>
              <a:rPr lang="en-US" sz="1800" b="1" dirty="0">
                <a:solidFill>
                  <a:srgbClr val="000000"/>
                </a:solidFill>
                <a:effectLst/>
                <a:latin typeface="Lato" panose="020F0502020204030203" pitchFamily="34" charset="0"/>
                <a:ea typeface="Times New Roman" panose="02020603050405020304" pitchFamily="18" charset="0"/>
              </a:rPr>
            </a:br>
            <a:r>
              <a:rPr lang="en-US" sz="1800" b="1" dirty="0">
                <a:solidFill>
                  <a:srgbClr val="000000"/>
                </a:solidFill>
                <a:effectLst/>
                <a:latin typeface="Times New Roman" panose="02020603050405020304" pitchFamily="18" charset="0"/>
                <a:ea typeface="Times New Roman" panose="02020603050405020304" pitchFamily="18" charset="0"/>
              </a:rPr>
              <a:t>aggregate function and grouping:</a:t>
            </a:r>
            <a:br>
              <a:rPr lang="en-US" sz="1800" dirty="0">
                <a:effectLst/>
                <a:latin typeface="Times New Roman" panose="02020603050405020304" pitchFamily="18" charset="0"/>
                <a:ea typeface="Times New Roman" panose="02020603050405020304" pitchFamily="18" charset="0"/>
              </a:rPr>
            </a:br>
            <a:r>
              <a:rPr lang="en-US" sz="1800" dirty="0">
                <a:solidFill>
                  <a:srgbClr val="222222"/>
                </a:solidFill>
                <a:effectLst/>
                <a:latin typeface="Calibri" panose="020F0502020204030204" pitchFamily="34" charset="0"/>
                <a:ea typeface="Times New Roman" panose="02020603050405020304" pitchFamily="18" charset="0"/>
              </a:rPr>
              <a:t>The below given query provides the data of the number of consumers whose weight is in-between 110 and 180lbs. As, we can see 19 consumers have the weight between 110 and 180 lbs.</a:t>
            </a:r>
            <a:br>
              <a:rPr lang="en-US" sz="1800" dirty="0">
                <a:effectLst/>
                <a:latin typeface="Times New Roman" panose="02020603050405020304" pitchFamily="18" charset="0"/>
                <a:ea typeface="Times New Roman" panose="02020603050405020304" pitchFamily="18" charset="0"/>
              </a:rPr>
            </a:br>
            <a:endParaRPr lang="en-US" dirty="0"/>
          </a:p>
        </p:txBody>
      </p:sp>
      <p:pic>
        <p:nvPicPr>
          <p:cNvPr id="4" name="Content Placeholder 3" descr="Graphical user interface, text, application, email&#10;&#10;Description automatically generated">
            <a:extLst>
              <a:ext uri="{FF2B5EF4-FFF2-40B4-BE49-F238E27FC236}">
                <a16:creationId xmlns:a16="http://schemas.microsoft.com/office/drawing/2014/main" id="{3D01395A-B514-C9F9-247C-6D4828B64739}"/>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763487" y="1847769"/>
            <a:ext cx="7554684" cy="3162461"/>
          </a:xfrm>
          <a:prstGeom prst="rect">
            <a:avLst/>
          </a:prstGeom>
          <a:noFill/>
          <a:ln>
            <a:noFill/>
          </a:ln>
        </p:spPr>
      </p:pic>
    </p:spTree>
    <p:extLst>
      <p:ext uri="{BB962C8B-B14F-4D97-AF65-F5344CB8AC3E}">
        <p14:creationId xmlns:p14="http://schemas.microsoft.com/office/powerpoint/2010/main" val="4362097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9F6B4FD-5ECA-9EF6-E661-50C9A57FF1A8}"/>
              </a:ext>
            </a:extLst>
          </p:cNvPr>
          <p:cNvSpPr txBox="1"/>
          <p:nvPr/>
        </p:nvSpPr>
        <p:spPr>
          <a:xfrm>
            <a:off x="503465" y="257379"/>
            <a:ext cx="8357506" cy="923330"/>
          </a:xfrm>
          <a:prstGeom prst="rect">
            <a:avLst/>
          </a:prstGeom>
          <a:noFill/>
        </p:spPr>
        <p:txBody>
          <a:bodyPr wrap="square">
            <a:spAutoFit/>
          </a:bodyPr>
          <a:lstStyle/>
          <a:p>
            <a:pPr marL="457200" marR="0">
              <a:spcBef>
                <a:spcPts val="0"/>
              </a:spcBef>
              <a:spcAft>
                <a:spcPts val="300"/>
              </a:spcAft>
            </a:pP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This query displays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foodname</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exercise and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Consumerid</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from the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nutritionchart</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table where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foodname</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and exercise should have value and start with the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foodname</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and consumer id should be displayed in a descending order.</a:t>
            </a:r>
            <a:endParaRPr lang="en-US" sz="2000" dirty="0">
              <a:effectLst/>
              <a:latin typeface="Times New Roman" panose="02020603050405020304" pitchFamily="18" charset="0"/>
              <a:ea typeface="Times New Roman" panose="02020603050405020304" pitchFamily="18" charset="0"/>
            </a:endParaRPr>
          </a:p>
        </p:txBody>
      </p:sp>
      <p:pic>
        <p:nvPicPr>
          <p:cNvPr id="6" name="Picture 5" descr="Graphical user interface, text, application&#10;&#10;Description automatically generated">
            <a:extLst>
              <a:ext uri="{FF2B5EF4-FFF2-40B4-BE49-F238E27FC236}">
                <a16:creationId xmlns:a16="http://schemas.microsoft.com/office/drawing/2014/main" id="{BDF65CAB-317D-183B-52C6-713A5F0B487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97430" y="1371600"/>
            <a:ext cx="7868148" cy="3727767"/>
          </a:xfrm>
          <a:prstGeom prst="rect">
            <a:avLst/>
          </a:prstGeom>
          <a:noFill/>
          <a:ln>
            <a:noFill/>
          </a:ln>
        </p:spPr>
      </p:pic>
    </p:spTree>
    <p:extLst>
      <p:ext uri="{BB962C8B-B14F-4D97-AF65-F5344CB8AC3E}">
        <p14:creationId xmlns:p14="http://schemas.microsoft.com/office/powerpoint/2010/main" val="4145378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4F94A-2A1A-7F67-0D32-B2153967836E}"/>
              </a:ext>
            </a:extLst>
          </p:cNvPr>
          <p:cNvSpPr>
            <a:spLocks noGrp="1"/>
          </p:cNvSpPr>
          <p:nvPr>
            <p:ph type="title"/>
          </p:nvPr>
        </p:nvSpPr>
        <p:spPr>
          <a:xfrm>
            <a:off x="1294362" y="342420"/>
            <a:ext cx="9603275" cy="1049235"/>
          </a:xfrm>
        </p:spPr>
        <p:txBody>
          <a:bodyPr/>
          <a:lstStyle/>
          <a:p>
            <a:pPr marL="342900" marR="0" lvl="0" indent="-342900">
              <a:spcBef>
                <a:spcPts val="0"/>
              </a:spcBef>
              <a:spcAft>
                <a:spcPts val="300"/>
              </a:spcAft>
            </a:pPr>
            <a: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 query that uses subquery</a:t>
            </a:r>
            <a:br>
              <a:rPr lang="en-US" sz="1800" dirty="0">
                <a:effectLst/>
                <a:latin typeface="Times New Roman" panose="02020603050405020304" pitchFamily="18" charset="0"/>
                <a:ea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This query displayed the exercise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caloriesburnedperday</a:t>
            </a:r>
            <a:r>
              <a:rPr lang="en-US" sz="1800" dirty="0">
                <a:effectLst/>
                <a:latin typeface="Calibri" panose="020F0502020204030204" pitchFamily="34" charset="0"/>
                <a:ea typeface="Calibri" panose="020F0502020204030204" pitchFamily="34" charset="0"/>
                <a:cs typeface="Times New Roman" panose="02020603050405020304" pitchFamily="18" charset="0"/>
              </a:rPr>
              <a:t> from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caloriesburned</a:t>
            </a:r>
            <a:r>
              <a:rPr lang="en-US" sz="1800" dirty="0">
                <a:effectLst/>
                <a:latin typeface="Calibri" panose="020F0502020204030204" pitchFamily="34" charset="0"/>
                <a:ea typeface="Calibri" panose="020F0502020204030204" pitchFamily="34" charset="0"/>
                <a:cs typeface="Times New Roman" panose="02020603050405020304" pitchFamily="18" charset="0"/>
              </a:rPr>
              <a:t> table where exercise = ‘Skipping’. This query has subquery inside it.</a:t>
            </a:r>
            <a:endParaRPr lang="en-US" dirty="0"/>
          </a:p>
        </p:txBody>
      </p:sp>
      <p:pic>
        <p:nvPicPr>
          <p:cNvPr id="4" name="Content Placeholder 3">
            <a:extLst>
              <a:ext uri="{FF2B5EF4-FFF2-40B4-BE49-F238E27FC236}">
                <a16:creationId xmlns:a16="http://schemas.microsoft.com/office/drawing/2014/main" id="{28107726-A38C-DF44-01C7-3D5BD242BA1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556657" y="2070006"/>
            <a:ext cx="7666370" cy="3926758"/>
          </a:xfrm>
          <a:prstGeom prst="rect">
            <a:avLst/>
          </a:prstGeom>
          <a:noFill/>
          <a:ln>
            <a:noFill/>
          </a:ln>
        </p:spPr>
      </p:pic>
    </p:spTree>
    <p:extLst>
      <p:ext uri="{BB962C8B-B14F-4D97-AF65-F5344CB8AC3E}">
        <p14:creationId xmlns:p14="http://schemas.microsoft.com/office/powerpoint/2010/main" val="3790778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26F3A-70A3-E17C-5331-AAF4434F0534}"/>
              </a:ext>
            </a:extLst>
          </p:cNvPr>
          <p:cNvSpPr>
            <a:spLocks noGrp="1"/>
          </p:cNvSpPr>
          <p:nvPr>
            <p:ph type="title"/>
          </p:nvPr>
        </p:nvSpPr>
        <p:spPr>
          <a:xfrm>
            <a:off x="1451579" y="435429"/>
            <a:ext cx="9603275" cy="1418325"/>
          </a:xfrm>
        </p:spPr>
        <p:txBody>
          <a:bodyPr>
            <a:normAutofit/>
          </a:bodyPr>
          <a:lstStyle/>
          <a:p>
            <a:pPr marL="342900" marR="0" lvl="0" indent="-342900">
              <a:spcBef>
                <a:spcPts val="0"/>
              </a:spcBef>
              <a:spcAft>
                <a:spcPts val="300"/>
              </a:spcAft>
            </a:pPr>
            <a:r>
              <a:rPr lang="en-US" sz="1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2 queries that uses join(1 inner join, 1 left or right outer join)</a:t>
            </a:r>
            <a:br>
              <a:rPr lang="en-US" sz="1800" dirty="0">
                <a:effectLst/>
                <a:latin typeface="Times New Roman" panose="02020603050405020304" pitchFamily="18" charset="0"/>
                <a:ea typeface="Times New Roman" panose="02020603050405020304" pitchFamily="18" charset="0"/>
              </a:rPr>
            </a:b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This query displays name , DOB, height and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healthstatus</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from consumer and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consumerdetails</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using inner join where </a:t>
            </a:r>
            <a:r>
              <a:rPr lang="en-US" sz="1800"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consumerid</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is primary key. </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52C8E679-399F-FCF0-5679-4F59466D857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50CFCFA-6713-85BF-B959-E5529C1BCC38}"/>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78430" y="1758632"/>
            <a:ext cx="7487148" cy="3825739"/>
          </a:xfrm>
          <a:prstGeom prst="rect">
            <a:avLst/>
          </a:prstGeom>
          <a:noFill/>
          <a:ln>
            <a:noFill/>
          </a:ln>
        </p:spPr>
      </p:pic>
    </p:spTree>
    <p:extLst>
      <p:ext uri="{BB962C8B-B14F-4D97-AF65-F5344CB8AC3E}">
        <p14:creationId xmlns:p14="http://schemas.microsoft.com/office/powerpoint/2010/main" val="1453452573"/>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8366</TotalTime>
  <Words>833</Words>
  <Application>Microsoft Office PowerPoint</Application>
  <PresentationFormat>Widescreen</PresentationFormat>
  <Paragraphs>39</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Gill Sans MT</vt:lpstr>
      <vt:lpstr>Lato</vt:lpstr>
      <vt:lpstr>Symbol</vt:lpstr>
      <vt:lpstr>Times New Roman</vt:lpstr>
      <vt:lpstr>Wingdings</vt:lpstr>
      <vt:lpstr>Gallery</vt:lpstr>
      <vt:lpstr>PowerPoint Presentation</vt:lpstr>
      <vt:lpstr>  1)Project Goal: </vt:lpstr>
      <vt:lpstr>   2)Database Description: </vt:lpstr>
      <vt:lpstr>3)ER diagram: </vt:lpstr>
      <vt:lpstr>1 trivial query. Simple select with ordering. This query shows all the data under the consumer which is ordered by name which means as being a string value they are organized in alphabetical order.  </vt:lpstr>
      <vt:lpstr>2 medium difficulty queries. Queries that use composite condition for selection, computations,  aggregate function and grouping: The below given query provides the data of the number of consumers whose weight is in-between 110 and 180lbs. As, we can see 19 consumers have the weight between 110 and 180 lbs. </vt:lpstr>
      <vt:lpstr>PowerPoint Presentation</vt:lpstr>
      <vt:lpstr>1 query that uses subquery This query displayed the exercise and caloriesburnedperday from caloriesburned table where exercise = ‘Skipping’. This query has subquery inside it.</vt:lpstr>
      <vt:lpstr>2 queries that uses join(1 inner join, 1 left or right outer join) This query displays name , DOB, height and healthstatus from consumer and consumerdetails using inner join where consumerid is primary key.  </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saphalta prashant</dc:creator>
  <cp:lastModifiedBy>saphalta prashant</cp:lastModifiedBy>
  <cp:revision>3</cp:revision>
  <dcterms:created xsi:type="dcterms:W3CDTF">2022-11-28T18:21:19Z</dcterms:created>
  <dcterms:modified xsi:type="dcterms:W3CDTF">2022-12-04T20:54:14Z</dcterms:modified>
</cp:coreProperties>
</file>

<file path=docProps/thumbnail.jpeg>
</file>